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8" r:id="rId3"/>
    <p:sldId id="259" r:id="rId4"/>
    <p:sldId id="262" r:id="rId5"/>
    <p:sldId id="263" r:id="rId6"/>
    <p:sldId id="265" r:id="rId7"/>
    <p:sldId id="267" r:id="rId8"/>
    <p:sldId id="268" r:id="rId9"/>
    <p:sldId id="270" r:id="rId10"/>
    <p:sldId id="271" r:id="rId11"/>
    <p:sldId id="269" r:id="rId12"/>
    <p:sldId id="273" r:id="rId13"/>
    <p:sldId id="274" r:id="rId14"/>
    <p:sldId id="275" r:id="rId15"/>
    <p:sldId id="276" r:id="rId16"/>
    <p:sldId id="277" r:id="rId17"/>
    <p:sldId id="264" r:id="rId18"/>
    <p:sldId id="260" r:id="rId19"/>
    <p:sldId id="261" r:id="rId20"/>
  </p:sldIdLst>
  <p:sldSz cx="12192000" cy="6858000"/>
  <p:notesSz cx="6858000" cy="9144000"/>
  <p:defaultTextStyle>
    <a:defPPr>
      <a:defRPr lang="nl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296"/>
  </p:normalViewPr>
  <p:slideViewPr>
    <p:cSldViewPr snapToGrid="0" snapToObjects="1">
      <p:cViewPr varScale="1">
        <p:scale>
          <a:sx n="67" d="100"/>
          <a:sy n="67" d="100"/>
        </p:scale>
        <p:origin x="62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2427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853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667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089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980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49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286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660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31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055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00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0E45B9B-5690-F156-E2ED-D88478B76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081EE3-B6BE-9584-F5AF-E5F6484DA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">
            <a:extLst>
              <a:ext uri="{FF2B5EF4-FFF2-40B4-BE49-F238E27FC236}">
                <a16:creationId xmlns:a16="http://schemas.microsoft.com/office/drawing/2014/main" id="{D8B39603-9305-6F81-252D-558B553DC4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3111" r="1" b="1"/>
          <a:stretch/>
        </p:blipFill>
        <p:spPr>
          <a:xfrm>
            <a:off x="1" y="10"/>
            <a:ext cx="12191998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B72A35F-7BBC-1F47-91F4-811451B6F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9865" y="2398143"/>
            <a:ext cx="4321549" cy="2116348"/>
          </a:xfrm>
          <a:noFill/>
        </p:spPr>
        <p:txBody>
          <a:bodyPr anchor="b">
            <a:normAutofit/>
          </a:bodyPr>
          <a:lstStyle/>
          <a:p>
            <a:pPr algn="r">
              <a:lnSpc>
                <a:spcPct val="110000"/>
              </a:lnSpc>
            </a:pPr>
            <a:r>
              <a:rPr lang="uk-UA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Атака на основі </a:t>
            </a:r>
            <a:r>
              <a:rPr lang="en-US" sz="22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SQLInjection</a:t>
            </a: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uk-UA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та засоби захисту від неї </a:t>
            </a:r>
            <a:br>
              <a:rPr lang="nl-UA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endParaRPr lang="nl-UA" sz="2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978D2B9-889A-CB42-8F94-94CFD48D20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9864" y="4514492"/>
            <a:ext cx="4271592" cy="684127"/>
          </a:xfrm>
          <a:noFill/>
        </p:spPr>
        <p:txBody>
          <a:bodyPr anchor="t">
            <a:normAutofit/>
          </a:bodyPr>
          <a:lstStyle/>
          <a:p>
            <a:pPr algn="r">
              <a:lnSpc>
                <a:spcPct val="110000"/>
              </a:lnSpc>
            </a:pPr>
            <a:r>
              <a:rPr lang="nl-UA">
                <a:solidFill>
                  <a:schemeClr val="accent1">
                    <a:lumMod val="60000"/>
                    <a:lumOff val="40000"/>
                  </a:schemeClr>
                </a:solidFill>
              </a:rPr>
              <a:t>П</a:t>
            </a:r>
            <a:r>
              <a:rPr lang="uk-UA">
                <a:solidFill>
                  <a:schemeClr val="accent1">
                    <a:lumMod val="60000"/>
                    <a:lumOff val="40000"/>
                  </a:schemeClr>
                </a:solidFill>
              </a:rPr>
              <a:t>ідготували Маринич Антон та Гоголь Антон</a:t>
            </a:r>
            <a:endParaRPr lang="nl-UA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1A03FE5-7938-1573-2D18-E168CC7C0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3198" y="931856"/>
            <a:ext cx="10324260" cy="4994960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794" h="4920343">
                <a:moveTo>
                  <a:pt x="0" y="1451087"/>
                </a:moveTo>
                <a:lnTo>
                  <a:pt x="0" y="0"/>
                </a:lnTo>
                <a:lnTo>
                  <a:pt x="9985794" y="0"/>
                </a:lnTo>
                <a:lnTo>
                  <a:pt x="9985794" y="4920343"/>
                </a:lnTo>
                <a:lnTo>
                  <a:pt x="0" y="4920343"/>
                </a:lnTo>
                <a:lnTo>
                  <a:pt x="0" y="4119525"/>
                </a:lnTo>
              </a:path>
            </a:pathLst>
          </a:cu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482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C58C40-91AC-6A41-A7AC-F7F56B630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UA" dirty="0"/>
              <a:t>SQLI Д</a:t>
            </a:r>
            <a:r>
              <a:rPr lang="uk-UA" dirty="0" err="1"/>
              <a:t>ругого</a:t>
            </a:r>
            <a:r>
              <a:rPr lang="uk-UA" dirty="0"/>
              <a:t> Порядку</a:t>
            </a:r>
            <a:endParaRPr lang="nl-UA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775713-3AC5-AF46-91AC-1F5326755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Першорядна</a:t>
            </a:r>
            <a:r>
              <a:rPr lang="ru-RU" dirty="0"/>
              <a:t> </a:t>
            </a:r>
            <a:r>
              <a:rPr lang="nl-NL" dirty="0"/>
              <a:t>SQLI </a:t>
            </a:r>
            <a:r>
              <a:rPr lang="ru-RU" dirty="0" err="1"/>
              <a:t>виникає</a:t>
            </a:r>
            <a:r>
              <a:rPr lang="ru-RU" dirty="0"/>
              <a:t>, коли </a:t>
            </a:r>
            <a:r>
              <a:rPr lang="ru-RU" dirty="0" err="1"/>
              <a:t>програма</a:t>
            </a:r>
            <a:r>
              <a:rPr lang="ru-RU" dirty="0"/>
              <a:t> </a:t>
            </a:r>
            <a:r>
              <a:rPr lang="ru-RU" dirty="0" err="1"/>
              <a:t>обробляє</a:t>
            </a:r>
            <a:r>
              <a:rPr lang="ru-RU" dirty="0"/>
              <a:t> </a:t>
            </a:r>
            <a:r>
              <a:rPr lang="ru-RU" dirty="0" err="1"/>
              <a:t>інпут</a:t>
            </a:r>
            <a:r>
              <a:rPr lang="ru-RU" dirty="0"/>
              <a:t> </a:t>
            </a:r>
            <a:r>
              <a:rPr lang="ru-RU" dirty="0" err="1"/>
              <a:t>користувача</a:t>
            </a:r>
            <a:r>
              <a:rPr lang="ru-RU" dirty="0"/>
              <a:t> з </a:t>
            </a:r>
            <a:r>
              <a:rPr lang="nl-NL" dirty="0"/>
              <a:t>HTTP-</a:t>
            </a:r>
            <a:r>
              <a:rPr lang="ru-RU" dirty="0" err="1"/>
              <a:t>запиту</a:t>
            </a:r>
            <a:r>
              <a:rPr lang="ru-RU" dirty="0"/>
              <a:t> і </a:t>
            </a:r>
            <a:r>
              <a:rPr lang="ru-RU" dirty="0" err="1"/>
              <a:t>включає</a:t>
            </a:r>
            <a:r>
              <a:rPr lang="ru-RU" dirty="0"/>
              <a:t> </a:t>
            </a:r>
            <a:r>
              <a:rPr lang="ru-RU" dirty="0" err="1"/>
              <a:t>цей</a:t>
            </a:r>
            <a:r>
              <a:rPr lang="ru-RU" dirty="0"/>
              <a:t> </a:t>
            </a:r>
            <a:r>
              <a:rPr lang="ru-RU" dirty="0" err="1"/>
              <a:t>інпут</a:t>
            </a:r>
            <a:r>
              <a:rPr lang="ru-RU" dirty="0"/>
              <a:t> в запит </a:t>
            </a:r>
            <a:r>
              <a:rPr lang="nl-NL" dirty="0"/>
              <a:t>SQL </a:t>
            </a:r>
            <a:r>
              <a:rPr lang="ru-RU" dirty="0" err="1"/>
              <a:t>вразливим</a:t>
            </a:r>
            <a:r>
              <a:rPr lang="ru-RU" dirty="0"/>
              <a:t> способом. </a:t>
            </a:r>
          </a:p>
          <a:p>
            <a:pPr marL="0" indent="0">
              <a:buNone/>
            </a:pPr>
            <a:r>
              <a:rPr lang="ru-RU" dirty="0" err="1"/>
              <a:t>Другорядна</a:t>
            </a:r>
            <a:r>
              <a:rPr lang="ru-RU" dirty="0"/>
              <a:t> </a:t>
            </a:r>
            <a:r>
              <a:rPr lang="uk-UA" dirty="0" err="1"/>
              <a:t>S</a:t>
            </a:r>
            <a:r>
              <a:rPr lang="en-US" dirty="0"/>
              <a:t>QLI </a:t>
            </a:r>
            <a:r>
              <a:rPr lang="ru-RU" dirty="0" err="1"/>
              <a:t>виникає</a:t>
            </a:r>
            <a:r>
              <a:rPr lang="ru-RU" dirty="0"/>
              <a:t>, коли </a:t>
            </a:r>
            <a:r>
              <a:rPr lang="ru-RU" dirty="0" err="1"/>
              <a:t>програма</a:t>
            </a:r>
            <a:r>
              <a:rPr lang="ru-RU" dirty="0"/>
              <a:t> </a:t>
            </a:r>
            <a:r>
              <a:rPr lang="ru-RU" dirty="0" err="1"/>
              <a:t>бере</a:t>
            </a:r>
            <a:r>
              <a:rPr lang="ru-RU" dirty="0"/>
              <a:t> </a:t>
            </a:r>
            <a:r>
              <a:rPr lang="ru-RU" dirty="0" err="1"/>
              <a:t>інпут</a:t>
            </a:r>
            <a:r>
              <a:rPr lang="ru-RU" dirty="0"/>
              <a:t> </a:t>
            </a:r>
            <a:r>
              <a:rPr lang="ru-RU" dirty="0" err="1"/>
              <a:t>користувача</a:t>
            </a:r>
            <a:r>
              <a:rPr lang="ru-RU" dirty="0"/>
              <a:t> з </a:t>
            </a:r>
            <a:r>
              <a:rPr lang="nl-NL" dirty="0"/>
              <a:t>HTTP-</a:t>
            </a:r>
            <a:r>
              <a:rPr lang="ru-RU" dirty="0" err="1"/>
              <a:t>запиту</a:t>
            </a:r>
            <a:r>
              <a:rPr lang="ru-RU" dirty="0"/>
              <a:t> і </a:t>
            </a:r>
            <a:r>
              <a:rPr lang="ru-RU" dirty="0" err="1"/>
              <a:t>зберігає</a:t>
            </a:r>
            <a:r>
              <a:rPr lang="ru-RU" dirty="0"/>
              <a:t> </a:t>
            </a:r>
            <a:r>
              <a:rPr lang="ru-RU" dirty="0" err="1"/>
              <a:t>його</a:t>
            </a:r>
            <a:r>
              <a:rPr lang="ru-RU" dirty="0"/>
              <a:t> для </a:t>
            </a:r>
            <a:r>
              <a:rPr lang="ru-RU" dirty="0" err="1"/>
              <a:t>майбутнього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r>
              <a:rPr lang="ru-RU" dirty="0"/>
              <a:t>.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зазвичай</a:t>
            </a:r>
            <a:r>
              <a:rPr lang="ru-RU" dirty="0"/>
              <a:t> </a:t>
            </a:r>
            <a:r>
              <a:rPr lang="ru-RU" dirty="0" err="1"/>
              <a:t>робиться</a:t>
            </a:r>
            <a:r>
              <a:rPr lang="ru-RU" dirty="0"/>
              <a:t> шляхом </a:t>
            </a:r>
            <a:r>
              <a:rPr lang="ru-RU" dirty="0" err="1"/>
              <a:t>поміщення</a:t>
            </a:r>
            <a:r>
              <a:rPr lang="ru-RU" dirty="0"/>
              <a:t> </a:t>
            </a:r>
            <a:r>
              <a:rPr lang="ru-RU" dirty="0" err="1"/>
              <a:t>інпуту</a:t>
            </a:r>
            <a:r>
              <a:rPr lang="ru-RU" dirty="0"/>
              <a:t> в базу </a:t>
            </a:r>
            <a:r>
              <a:rPr lang="ru-RU" dirty="0" err="1"/>
              <a:t>даних</a:t>
            </a:r>
            <a:r>
              <a:rPr lang="ru-RU" dirty="0"/>
              <a:t>, і </a:t>
            </a:r>
            <a:r>
              <a:rPr lang="ru-RU" dirty="0" err="1"/>
              <a:t>уразливості</a:t>
            </a:r>
            <a:r>
              <a:rPr lang="ru-RU" dirty="0"/>
              <a:t> не </a:t>
            </a:r>
            <a:r>
              <a:rPr lang="ru-RU" dirty="0" err="1"/>
              <a:t>виникає</a:t>
            </a:r>
            <a:r>
              <a:rPr lang="ru-RU" dirty="0"/>
              <a:t> на момент </a:t>
            </a:r>
            <a:r>
              <a:rPr lang="ru-RU" dirty="0" err="1"/>
              <a:t>зберігання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. </a:t>
            </a:r>
            <a:r>
              <a:rPr lang="ru-RU" dirty="0" err="1"/>
              <a:t>Пізніше</a:t>
            </a:r>
            <a:r>
              <a:rPr lang="ru-RU" dirty="0"/>
              <a:t>, </a:t>
            </a:r>
            <a:r>
              <a:rPr lang="ru-RU" dirty="0" err="1"/>
              <a:t>оброблюючи</a:t>
            </a:r>
            <a:r>
              <a:rPr lang="ru-RU" dirty="0"/>
              <a:t> </a:t>
            </a:r>
            <a:r>
              <a:rPr lang="ru-RU" dirty="0" err="1"/>
              <a:t>інший</a:t>
            </a:r>
            <a:r>
              <a:rPr lang="ru-RU" dirty="0"/>
              <a:t> </a:t>
            </a:r>
            <a:r>
              <a:rPr lang="nl-NL" dirty="0"/>
              <a:t>HTTP-</a:t>
            </a:r>
            <a:r>
              <a:rPr lang="ru-RU" dirty="0"/>
              <a:t>запит, </a:t>
            </a:r>
            <a:r>
              <a:rPr lang="ru-RU" dirty="0" err="1"/>
              <a:t>програма</a:t>
            </a:r>
            <a:r>
              <a:rPr lang="ru-RU" dirty="0"/>
              <a:t> </a:t>
            </a:r>
            <a:r>
              <a:rPr lang="ru-RU" dirty="0" err="1"/>
              <a:t>бере</a:t>
            </a:r>
            <a:r>
              <a:rPr lang="ru-RU" dirty="0"/>
              <a:t> </a:t>
            </a:r>
            <a:r>
              <a:rPr lang="ru-RU" dirty="0" err="1"/>
              <a:t>збережені</a:t>
            </a:r>
            <a:r>
              <a:rPr lang="ru-RU" dirty="0"/>
              <a:t> </a:t>
            </a:r>
            <a:r>
              <a:rPr lang="ru-RU" dirty="0" err="1"/>
              <a:t>дані</a:t>
            </a:r>
            <a:r>
              <a:rPr lang="ru-RU" dirty="0"/>
              <a:t> і </a:t>
            </a:r>
            <a:r>
              <a:rPr lang="ru-RU" dirty="0" err="1"/>
              <a:t>включає</a:t>
            </a:r>
            <a:r>
              <a:rPr lang="ru-RU" dirty="0"/>
              <a:t> </a:t>
            </a:r>
            <a:r>
              <a:rPr lang="ru-RU" dirty="0" err="1"/>
              <a:t>їх</a:t>
            </a:r>
            <a:r>
              <a:rPr lang="ru-RU" dirty="0"/>
              <a:t> в запит </a:t>
            </a:r>
            <a:r>
              <a:rPr lang="nl-NL" dirty="0"/>
              <a:t>SQL </a:t>
            </a:r>
            <a:r>
              <a:rPr lang="ru-RU" dirty="0" err="1"/>
              <a:t>небезпечним</a:t>
            </a:r>
            <a:r>
              <a:rPr lang="ru-RU" dirty="0"/>
              <a:t> способом. </a:t>
            </a:r>
            <a:endParaRPr lang="nl-UA" dirty="0"/>
          </a:p>
        </p:txBody>
      </p:sp>
    </p:spTree>
    <p:extLst>
      <p:ext uri="{BB962C8B-B14F-4D97-AF65-F5344CB8AC3E}">
        <p14:creationId xmlns:p14="http://schemas.microsoft.com/office/powerpoint/2010/main" val="2869344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B6C10B-59A6-1A48-8E49-4F5EE5DF9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Способи боротьби (</a:t>
            </a:r>
            <a:r>
              <a:rPr lang="uk-UA" dirty="0" err="1"/>
              <a:t>Мануально</a:t>
            </a:r>
            <a:r>
              <a:rPr lang="uk-UA" dirty="0"/>
              <a:t>)</a:t>
            </a:r>
            <a:endParaRPr lang="nl-UA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AE1B9113-8B1B-D840-A713-154A63EEB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ru-RU" dirty="0"/>
              <a:t>Ви можете </a:t>
            </a:r>
            <a:r>
              <a:rPr lang="ru-RU" dirty="0" err="1"/>
              <a:t>виявити</a:t>
            </a:r>
            <a:r>
              <a:rPr lang="ru-RU" dirty="0"/>
              <a:t> </a:t>
            </a:r>
            <a:r>
              <a:rPr lang="nl-NL" dirty="0"/>
              <a:t>SQL</a:t>
            </a:r>
            <a:r>
              <a:rPr lang="en-US" dirty="0"/>
              <a:t>I </a:t>
            </a:r>
            <a:r>
              <a:rPr lang="ru-RU" dirty="0" err="1"/>
              <a:t>вручну</a:t>
            </a:r>
            <a:r>
              <a:rPr lang="ru-RU" dirty="0"/>
              <a:t> за </a:t>
            </a:r>
            <a:r>
              <a:rPr lang="ru-RU" dirty="0" err="1"/>
              <a:t>допомогою</a:t>
            </a:r>
            <a:r>
              <a:rPr lang="ru-RU" dirty="0"/>
              <a:t> систематичного набору </a:t>
            </a:r>
            <a:r>
              <a:rPr lang="ru-RU" dirty="0" err="1"/>
              <a:t>тестів</a:t>
            </a:r>
            <a:r>
              <a:rPr lang="ru-RU" dirty="0"/>
              <a:t> для </a:t>
            </a:r>
            <a:r>
              <a:rPr lang="ru-RU" dirty="0" err="1"/>
              <a:t>кожної</a:t>
            </a:r>
            <a:r>
              <a:rPr lang="ru-RU" dirty="0"/>
              <a:t> точки входу в </a:t>
            </a:r>
            <a:r>
              <a:rPr lang="ru-RU" dirty="0" err="1"/>
              <a:t>додаток</a:t>
            </a:r>
            <a:r>
              <a:rPr lang="ru-RU" dirty="0"/>
              <a:t>. Для </a:t>
            </a:r>
            <a:r>
              <a:rPr lang="ru-RU" dirty="0" err="1"/>
              <a:t>цього</a:t>
            </a:r>
            <a:r>
              <a:rPr lang="ru-RU" dirty="0"/>
              <a:t>, </a:t>
            </a:r>
            <a:r>
              <a:rPr lang="ru-RU" dirty="0" err="1"/>
              <a:t>зазвичай</a:t>
            </a:r>
            <a:r>
              <a:rPr lang="ru-RU" dirty="0"/>
              <a:t>, </a:t>
            </a:r>
            <a:r>
              <a:rPr lang="ru-RU" dirty="0" err="1"/>
              <a:t>ви</a:t>
            </a:r>
            <a:r>
              <a:rPr lang="ru-RU" dirty="0"/>
              <a:t> </a:t>
            </a:r>
            <a:r>
              <a:rPr lang="ru-RU" dirty="0" err="1"/>
              <a:t>надсилаєте</a:t>
            </a:r>
            <a:r>
              <a:rPr lang="ru-RU" dirty="0"/>
              <a:t>: </a:t>
            </a:r>
            <a:r>
              <a:rPr lang="ru-RU" dirty="0" err="1"/>
              <a:t>одиничний</a:t>
            </a:r>
            <a:r>
              <a:rPr lang="ru-RU" dirty="0"/>
              <a:t> символ апострофа ' і </a:t>
            </a:r>
            <a:r>
              <a:rPr lang="ru-RU" dirty="0" err="1"/>
              <a:t>шукаєте</a:t>
            </a:r>
            <a:r>
              <a:rPr lang="ru-RU" dirty="0"/>
              <a:t> </a:t>
            </a:r>
            <a:r>
              <a:rPr lang="ru-RU" dirty="0" err="1"/>
              <a:t>помилки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інші</a:t>
            </a:r>
            <a:r>
              <a:rPr lang="ru-RU" dirty="0"/>
              <a:t> </a:t>
            </a:r>
            <a:r>
              <a:rPr lang="ru-RU" dirty="0" err="1"/>
              <a:t>аномалії</a:t>
            </a:r>
            <a:r>
              <a:rPr lang="ru-RU" dirty="0"/>
              <a:t>.</a:t>
            </a:r>
            <a:endParaRPr lang="en-US" dirty="0"/>
          </a:p>
          <a:p>
            <a:pPr marL="342900" indent="-342900">
              <a:buAutoNum type="arabicPeriod"/>
            </a:pPr>
            <a:r>
              <a:rPr lang="ru-RU" dirty="0" err="1"/>
              <a:t>Булеві</a:t>
            </a:r>
            <a:r>
              <a:rPr lang="ru-RU" dirty="0"/>
              <a:t> </a:t>
            </a:r>
            <a:r>
              <a:rPr lang="ru-RU" dirty="0" err="1"/>
              <a:t>умови</a:t>
            </a:r>
            <a:r>
              <a:rPr lang="ru-RU" dirty="0"/>
              <a:t>, </a:t>
            </a:r>
            <a:r>
              <a:rPr lang="ru-RU" dirty="0" err="1"/>
              <a:t>такі</a:t>
            </a:r>
            <a:r>
              <a:rPr lang="ru-RU" dirty="0"/>
              <a:t> як </a:t>
            </a:r>
            <a:r>
              <a:rPr lang="nl-NL" dirty="0"/>
              <a:t>OR 1=1 </a:t>
            </a:r>
            <a:r>
              <a:rPr lang="ru-RU" dirty="0"/>
              <a:t>та </a:t>
            </a:r>
            <a:r>
              <a:rPr lang="nl-NL" dirty="0"/>
              <a:t>OR 1=2, </a:t>
            </a:r>
            <a:r>
              <a:rPr lang="ru-RU" dirty="0"/>
              <a:t>і дивитесь на </a:t>
            </a:r>
            <a:r>
              <a:rPr lang="ru-RU" dirty="0" err="1"/>
              <a:t>відмінності</a:t>
            </a:r>
            <a:r>
              <a:rPr lang="ru-RU" dirty="0"/>
              <a:t> у </a:t>
            </a:r>
            <a:r>
              <a:rPr lang="ru-RU" dirty="0" err="1"/>
              <a:t>відповідях</a:t>
            </a:r>
            <a:r>
              <a:rPr lang="ru-RU" dirty="0"/>
              <a:t> </a:t>
            </a:r>
            <a:r>
              <a:rPr lang="ru-RU" dirty="0" err="1"/>
              <a:t>додатка</a:t>
            </a:r>
            <a:r>
              <a:rPr lang="ru-RU" dirty="0"/>
              <a:t>. </a:t>
            </a:r>
            <a:endParaRPr lang="nl-UA" dirty="0"/>
          </a:p>
        </p:txBody>
      </p:sp>
    </p:spTree>
    <p:extLst>
      <p:ext uri="{BB962C8B-B14F-4D97-AF65-F5344CB8AC3E}">
        <p14:creationId xmlns:p14="http://schemas.microsoft.com/office/powerpoint/2010/main" val="285670924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B6C10B-59A6-1A48-8E49-4F5EE5DF9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Способи боротьби (</a:t>
            </a:r>
            <a:r>
              <a:rPr lang="uk-UA" dirty="0" err="1"/>
              <a:t>Мануально</a:t>
            </a:r>
            <a:r>
              <a:rPr lang="uk-UA" dirty="0"/>
              <a:t>)</a:t>
            </a:r>
            <a:endParaRPr lang="nl-UA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AE1B9113-8B1B-D840-A713-154A63EEB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</a:t>
            </a:r>
            <a:r>
              <a:rPr lang="uk-UA" dirty="0"/>
              <a:t>. Навантаження, призначені для спричинення затримок часу під час виконання в </a:t>
            </a:r>
            <a:r>
              <a:rPr lang="nl-NL" dirty="0"/>
              <a:t>SQL-</a:t>
            </a:r>
            <a:r>
              <a:rPr lang="uk-UA" dirty="0"/>
              <a:t>запиті, і дивитесь на різницю у часі відповіді. </a:t>
            </a:r>
          </a:p>
          <a:p>
            <a:pPr marL="0" indent="0">
              <a:buNone/>
            </a:pPr>
            <a:r>
              <a:rPr lang="en-US" dirty="0"/>
              <a:t>4</a:t>
            </a:r>
            <a:r>
              <a:rPr lang="uk-UA" dirty="0"/>
              <a:t>.Альтернативно, ви можете швидко та надійно знайти більшість </a:t>
            </a:r>
            <a:r>
              <a:rPr lang="uk-UA" dirty="0" err="1"/>
              <a:t>уразливостей</a:t>
            </a:r>
            <a:r>
              <a:rPr lang="uk-UA" dirty="0"/>
              <a:t> </a:t>
            </a:r>
            <a:r>
              <a:rPr lang="nl-NL" dirty="0"/>
              <a:t>SQL-</a:t>
            </a:r>
            <a:r>
              <a:rPr lang="uk-UA" dirty="0"/>
              <a:t>ін'єкції за допомогою, наприклад, </a:t>
            </a:r>
            <a:r>
              <a:rPr lang="nl-NL" dirty="0" err="1"/>
              <a:t>Burp</a:t>
            </a:r>
            <a:r>
              <a:rPr lang="nl-NL" dirty="0"/>
              <a:t> Scanner.</a:t>
            </a:r>
            <a:endParaRPr lang="nl-UA" dirty="0"/>
          </a:p>
        </p:txBody>
      </p:sp>
    </p:spTree>
    <p:extLst>
      <p:ext uri="{BB962C8B-B14F-4D97-AF65-F5344CB8AC3E}">
        <p14:creationId xmlns:p14="http://schemas.microsoft.com/office/powerpoint/2010/main" val="1320115299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71FDF8-1007-754E-9BAE-B2B2AE05F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/>
              <a:t>Способи боротьби. Запобігання використання користувацького </a:t>
            </a:r>
            <a:r>
              <a:rPr lang="uk-UA" dirty="0" err="1"/>
              <a:t>інпуту</a:t>
            </a:r>
            <a:r>
              <a:rPr lang="uk-UA" dirty="0"/>
              <a:t> в </a:t>
            </a:r>
            <a:r>
              <a:rPr lang="uk-UA" dirty="0" err="1"/>
              <a:t>S</a:t>
            </a:r>
            <a:r>
              <a:rPr lang="en-US" dirty="0"/>
              <a:t>QL </a:t>
            </a:r>
            <a:r>
              <a:rPr lang="en-US" dirty="0" err="1"/>
              <a:t>З</a:t>
            </a:r>
            <a:r>
              <a:rPr lang="uk-UA" dirty="0" err="1"/>
              <a:t>апиті</a:t>
            </a:r>
            <a:r>
              <a:rPr lang="uk-UA" dirty="0"/>
              <a:t>.</a:t>
            </a:r>
            <a:endParaRPr lang="nl-UA" dirty="0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9215C56B-DF22-E746-B593-6124DBB2FA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7344" y="2471493"/>
            <a:ext cx="8977312" cy="1486388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4F4BB2B0-1CA1-3D4C-B7DF-D90DF34C2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647" y="4126201"/>
            <a:ext cx="98171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262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DCB9C2-5CF5-D249-895D-38CC6AA73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Способи боротьби</a:t>
            </a:r>
            <a:r>
              <a:rPr lang="en-US" dirty="0"/>
              <a:t>.</a:t>
            </a:r>
            <a:endParaRPr lang="nl-UA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643A64F-6ACA-7545-832D-36A8C6451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Ви можете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параметризовані</a:t>
            </a:r>
            <a:r>
              <a:rPr lang="ru-RU" dirty="0"/>
              <a:t> </a:t>
            </a:r>
            <a:r>
              <a:rPr lang="ru-RU" dirty="0" err="1"/>
              <a:t>запити</a:t>
            </a:r>
            <a:r>
              <a:rPr lang="ru-RU" dirty="0"/>
              <a:t> в будь-</a:t>
            </a:r>
            <a:r>
              <a:rPr lang="ru-RU" dirty="0" err="1"/>
              <a:t>якій</a:t>
            </a:r>
            <a:r>
              <a:rPr lang="ru-RU" dirty="0"/>
              <a:t> </a:t>
            </a:r>
            <a:r>
              <a:rPr lang="ru-RU" dirty="0" err="1"/>
              <a:t>ситуації</a:t>
            </a:r>
            <a:r>
              <a:rPr lang="ru-RU" dirty="0"/>
              <a:t>, коли </a:t>
            </a:r>
            <a:r>
              <a:rPr lang="ru-RU" dirty="0" err="1"/>
              <a:t>ненадійний</a:t>
            </a:r>
            <a:r>
              <a:rPr lang="ru-RU" dirty="0"/>
              <a:t> </a:t>
            </a:r>
            <a:r>
              <a:rPr lang="ru-RU" dirty="0" err="1"/>
              <a:t>ввід</a:t>
            </a:r>
            <a:r>
              <a:rPr lang="ru-RU" dirty="0"/>
              <a:t> </a:t>
            </a:r>
            <a:r>
              <a:rPr lang="ru-RU" dirty="0" err="1"/>
              <a:t>з'являється</a:t>
            </a:r>
            <a:r>
              <a:rPr lang="ru-RU" dirty="0"/>
              <a:t> як </a:t>
            </a:r>
            <a:r>
              <a:rPr lang="ru-RU" dirty="0" err="1"/>
              <a:t>дані</a:t>
            </a:r>
            <a:r>
              <a:rPr lang="ru-RU" dirty="0"/>
              <a:t> в межах </a:t>
            </a:r>
            <a:r>
              <a:rPr lang="ru-RU" dirty="0" err="1"/>
              <a:t>запиту</a:t>
            </a:r>
            <a:r>
              <a:rPr lang="ru-RU" dirty="0"/>
              <a:t>, </a:t>
            </a:r>
            <a:r>
              <a:rPr lang="ru-RU" dirty="0" err="1"/>
              <a:t>включаючи</a:t>
            </a:r>
            <a:r>
              <a:rPr lang="ru-RU" dirty="0"/>
              <a:t> </a:t>
            </a:r>
            <a:r>
              <a:rPr lang="ru-RU" dirty="0" err="1"/>
              <a:t>клас</a:t>
            </a:r>
            <a:r>
              <a:rPr lang="ru-RU" dirty="0"/>
              <a:t> </a:t>
            </a:r>
            <a:r>
              <a:rPr lang="nl-NL" dirty="0"/>
              <a:t>WHERE </a:t>
            </a:r>
            <a:r>
              <a:rPr lang="ru-RU" dirty="0"/>
              <a:t>та </a:t>
            </a:r>
            <a:r>
              <a:rPr lang="ru-RU" dirty="0" err="1"/>
              <a:t>значення</a:t>
            </a:r>
            <a:r>
              <a:rPr lang="ru-RU" dirty="0"/>
              <a:t> в </a:t>
            </a:r>
            <a:r>
              <a:rPr lang="ru-RU" dirty="0" err="1"/>
              <a:t>операторі</a:t>
            </a:r>
            <a:r>
              <a:rPr lang="ru-RU" dirty="0"/>
              <a:t> </a:t>
            </a:r>
            <a:r>
              <a:rPr lang="nl-NL" dirty="0"/>
              <a:t>INSERT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nl-NL" dirty="0"/>
              <a:t>UPDATE</a:t>
            </a:r>
            <a:r>
              <a:rPr lang="ru-RU" dirty="0"/>
              <a:t>.</a:t>
            </a:r>
          </a:p>
          <a:p>
            <a:r>
              <a:rPr lang="ru-RU" dirty="0" err="1"/>
              <a:t>Їх</a:t>
            </a:r>
            <a:r>
              <a:rPr lang="ru-RU" dirty="0"/>
              <a:t> не </a:t>
            </a:r>
            <a:r>
              <a:rPr lang="ru-RU" dirty="0" err="1"/>
              <a:t>можна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для </a:t>
            </a:r>
            <a:r>
              <a:rPr lang="ru-RU" dirty="0" err="1"/>
              <a:t>обробки</a:t>
            </a:r>
            <a:r>
              <a:rPr lang="ru-RU" dirty="0"/>
              <a:t> </a:t>
            </a:r>
            <a:r>
              <a:rPr lang="ru-RU" dirty="0" err="1"/>
              <a:t>ненадійного</a:t>
            </a:r>
            <a:r>
              <a:rPr lang="ru-RU" dirty="0"/>
              <a:t> вводу в </a:t>
            </a:r>
            <a:r>
              <a:rPr lang="ru-RU" dirty="0" err="1"/>
              <a:t>інших</a:t>
            </a:r>
            <a:r>
              <a:rPr lang="ru-RU" dirty="0"/>
              <a:t> </a:t>
            </a:r>
            <a:r>
              <a:rPr lang="ru-RU" dirty="0" err="1"/>
              <a:t>частинах</a:t>
            </a:r>
            <a:r>
              <a:rPr lang="ru-RU" dirty="0"/>
              <a:t> </a:t>
            </a:r>
            <a:r>
              <a:rPr lang="ru-RU" dirty="0" err="1"/>
              <a:t>запиту</a:t>
            </a:r>
            <a:r>
              <a:rPr lang="ru-RU" dirty="0"/>
              <a:t>, таких як </a:t>
            </a:r>
            <a:r>
              <a:rPr lang="ru-RU" dirty="0" err="1"/>
              <a:t>імена</a:t>
            </a:r>
            <a:r>
              <a:rPr lang="ru-RU" dirty="0"/>
              <a:t> </a:t>
            </a:r>
            <a:r>
              <a:rPr lang="ru-RU" dirty="0" err="1"/>
              <a:t>таблиць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стовпців</a:t>
            </a:r>
            <a:r>
              <a:rPr lang="ru-RU" dirty="0"/>
              <a:t>,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клас</a:t>
            </a:r>
            <a:r>
              <a:rPr lang="ru-RU" dirty="0"/>
              <a:t> </a:t>
            </a:r>
            <a:r>
              <a:rPr lang="nl-NL" dirty="0"/>
              <a:t>ORDER BY.</a:t>
            </a:r>
            <a:r>
              <a:rPr lang="uk-UA" dirty="0"/>
              <a:t> Замість цього треба використовувати стратегію з наступного слайду.</a:t>
            </a:r>
            <a:endParaRPr lang="nl-UA" dirty="0"/>
          </a:p>
        </p:txBody>
      </p:sp>
    </p:spTree>
    <p:extLst>
      <p:ext uri="{BB962C8B-B14F-4D97-AF65-F5344CB8AC3E}">
        <p14:creationId xmlns:p14="http://schemas.microsoft.com/office/powerpoint/2010/main" val="426658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DCB9C2-5CF5-D249-895D-38CC6AA73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Способи боротьби</a:t>
            </a:r>
            <a:r>
              <a:rPr lang="en-US" dirty="0"/>
              <a:t>.</a:t>
            </a:r>
            <a:endParaRPr lang="nl-UA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643A64F-6ACA-7545-832D-36A8C6451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білого</a:t>
            </a:r>
            <a:r>
              <a:rPr lang="ru-RU" dirty="0"/>
              <a:t> списку </a:t>
            </a:r>
            <a:r>
              <a:rPr lang="ru-RU" dirty="0" err="1"/>
              <a:t>дозволених</a:t>
            </a:r>
            <a:r>
              <a:rPr lang="ru-RU" dirty="0"/>
              <a:t> </a:t>
            </a:r>
            <a:r>
              <a:rPr lang="ru-RU" dirty="0" err="1"/>
              <a:t>значень</a:t>
            </a:r>
            <a:r>
              <a:rPr lang="ru-RU" dirty="0"/>
              <a:t> вводу.</a:t>
            </a:r>
          </a:p>
          <a:p>
            <a:pPr algn="l">
              <a:buFont typeface="+mj-lt"/>
              <a:buAutoNum type="arabicPeriod"/>
            </a:pPr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іншої</a:t>
            </a:r>
            <a:r>
              <a:rPr lang="ru-RU" dirty="0"/>
              <a:t> </a:t>
            </a:r>
            <a:r>
              <a:rPr lang="ru-RU" dirty="0" err="1"/>
              <a:t>логіки</a:t>
            </a:r>
            <a:r>
              <a:rPr lang="ru-RU" dirty="0"/>
              <a:t> для </a:t>
            </a:r>
            <a:r>
              <a:rPr lang="ru-RU" dirty="0" err="1"/>
              <a:t>досягнення</a:t>
            </a:r>
            <a:r>
              <a:rPr lang="ru-RU" dirty="0"/>
              <a:t> </a:t>
            </a:r>
            <a:r>
              <a:rPr lang="ru-RU" dirty="0" err="1"/>
              <a:t>потрібної</a:t>
            </a:r>
            <a:r>
              <a:rPr lang="ru-RU" dirty="0"/>
              <a:t> </a:t>
            </a:r>
            <a:r>
              <a:rPr lang="ru-RU" dirty="0" err="1"/>
              <a:t>поведінки</a:t>
            </a:r>
            <a:r>
              <a:rPr lang="ru-RU" dirty="0"/>
              <a:t>. </a:t>
            </a:r>
            <a:endParaRPr lang="en-US" dirty="0"/>
          </a:p>
          <a:p>
            <a:pPr algn="l">
              <a:buFont typeface="+mj-lt"/>
              <a:buAutoNum type="arabicPeriod"/>
            </a:pPr>
            <a:endParaRPr lang="en-US" dirty="0"/>
          </a:p>
          <a:p>
            <a:pPr marL="0" indent="0" algn="l">
              <a:buNone/>
            </a:pPr>
            <a:r>
              <a:rPr lang="ru-RU" dirty="0"/>
              <a:t>Для </a:t>
            </a:r>
            <a:r>
              <a:rPr lang="ru-RU" dirty="0" err="1"/>
              <a:t>ефективного</a:t>
            </a:r>
            <a:r>
              <a:rPr lang="ru-RU" dirty="0"/>
              <a:t> </a:t>
            </a:r>
            <a:r>
              <a:rPr lang="ru-RU" dirty="0" err="1"/>
              <a:t>запобігання</a:t>
            </a:r>
            <a:r>
              <a:rPr lang="ru-RU" dirty="0"/>
              <a:t> </a:t>
            </a:r>
            <a:r>
              <a:rPr lang="nl-NL" dirty="0"/>
              <a:t>SQL-</a:t>
            </a:r>
            <a:r>
              <a:rPr lang="ru-RU" dirty="0" err="1"/>
              <a:t>ін'єкціям</a:t>
            </a:r>
            <a:r>
              <a:rPr lang="ru-RU" dirty="0"/>
              <a:t> </a:t>
            </a:r>
            <a:r>
              <a:rPr lang="ru-RU" dirty="0" err="1"/>
              <a:t>параметризований</a:t>
            </a:r>
            <a:r>
              <a:rPr lang="ru-RU" dirty="0"/>
              <a:t> запит </a:t>
            </a:r>
            <a:r>
              <a:rPr lang="ru-RU" dirty="0" err="1"/>
              <a:t>має</a:t>
            </a:r>
            <a:r>
              <a:rPr lang="ru-RU" dirty="0"/>
              <a:t> бути </a:t>
            </a:r>
            <a:r>
              <a:rPr lang="ru-RU" dirty="0" err="1"/>
              <a:t>завжди</a:t>
            </a:r>
            <a:r>
              <a:rPr lang="ru-RU" dirty="0"/>
              <a:t> </a:t>
            </a:r>
            <a:r>
              <a:rPr lang="ru-RU" dirty="0" err="1"/>
              <a:t>жорстко</a:t>
            </a:r>
            <a:r>
              <a:rPr lang="ru-RU" dirty="0"/>
              <a:t> </a:t>
            </a:r>
            <a:r>
              <a:rPr lang="ru-RU" dirty="0" err="1"/>
              <a:t>закодованим</a:t>
            </a:r>
            <a:r>
              <a:rPr lang="ru-RU" dirty="0"/>
              <a:t> </a:t>
            </a:r>
            <a:r>
              <a:rPr lang="ru-RU" dirty="0" err="1"/>
              <a:t>константним</a:t>
            </a:r>
            <a:r>
              <a:rPr lang="ru-RU" dirty="0"/>
              <a:t> рядком.</a:t>
            </a:r>
          </a:p>
          <a:p>
            <a:pPr marL="0" indent="0">
              <a:buNone/>
            </a:pPr>
            <a:endParaRPr lang="nl-UA" dirty="0"/>
          </a:p>
        </p:txBody>
      </p:sp>
    </p:spTree>
    <p:extLst>
      <p:ext uri="{BB962C8B-B14F-4D97-AF65-F5344CB8AC3E}">
        <p14:creationId xmlns:p14="http://schemas.microsoft.com/office/powerpoint/2010/main" val="2854198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4243FA-B662-D34A-83F0-884146DA0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Наш приклад</a:t>
            </a:r>
            <a:endParaRPr lang="nl-UA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27D6D2-671C-3049-AB92-49D8C26BE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uk-UA" dirty="0"/>
              <a:t>Приклад </a:t>
            </a:r>
            <a:r>
              <a:rPr lang="en-US" dirty="0"/>
              <a:t>SQLi</a:t>
            </a:r>
            <a:r>
              <a:rPr lang="uk-UA" dirty="0"/>
              <a:t> з використанням коментарів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68230D-1C9D-030E-06AB-64BE6E434E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19"/>
          <a:stretch/>
        </p:blipFill>
        <p:spPr>
          <a:xfrm>
            <a:off x="6815872" y="2052703"/>
            <a:ext cx="4134506" cy="275259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76FEE07-7706-60D7-F1C0-618AF7B3E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6762" y="4929220"/>
            <a:ext cx="7889864" cy="95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287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5AF628-358D-C546-B04E-31B381DF4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Трохи</a:t>
            </a:r>
            <a:r>
              <a:rPr lang="ru-RU" dirty="0"/>
              <a:t> </a:t>
            </a:r>
            <a:r>
              <a:rPr lang="ru-RU" dirty="0" err="1"/>
              <a:t>Задовгий</a:t>
            </a:r>
            <a:r>
              <a:rPr lang="ru-RU" dirty="0"/>
              <a:t> Жарт 6/10</a:t>
            </a:r>
            <a:endParaRPr lang="nl-UA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D2A7850-115A-7E43-8C8C-CBF6F2971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UA"/>
          </a:p>
        </p:txBody>
      </p:sp>
      <p:pic>
        <p:nvPicPr>
          <p:cNvPr id="3074" name="Picture 2" descr="security - How does the SQL injection from the &quot;Bobby Tables&quot; XKCD comic  work? - Stack Overflow">
            <a:extLst>
              <a:ext uri="{FF2B5EF4-FFF2-40B4-BE49-F238E27FC236}">
                <a16:creationId xmlns:a16="http://schemas.microsoft.com/office/drawing/2014/main" id="{961D2F90-5018-3149-8A80-35906F5E2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047" y="2419639"/>
            <a:ext cx="8458200" cy="260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7923292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Rectangle 2061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4" name="Rectangle 2063">
            <a:extLst>
              <a:ext uri="{FF2B5EF4-FFF2-40B4-BE49-F238E27FC236}">
                <a16:creationId xmlns:a16="http://schemas.microsoft.com/office/drawing/2014/main" id="{A7E26772-EAFC-10BB-4659-99BF2A8A1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6" name="Rectangle 2065">
            <a:extLst>
              <a:ext uri="{FF2B5EF4-FFF2-40B4-BE49-F238E27FC236}">
                <a16:creationId xmlns:a16="http://schemas.microsoft.com/office/drawing/2014/main" id="{E4AEFA6A-E623-CF1A-3DDF-C38D3A7E2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4243" y="914400"/>
            <a:ext cx="3051355" cy="4984124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F8FE97-5839-9F45-AB3F-B25475052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1597225"/>
            <a:ext cx="4502426" cy="238890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spc="530" dirty="0" err="1"/>
              <a:t>Дуже</a:t>
            </a:r>
            <a:r>
              <a:rPr lang="en-US" sz="3200" spc="530" dirty="0"/>
              <a:t> </a:t>
            </a:r>
            <a:r>
              <a:rPr lang="en-US" sz="3200" spc="530" dirty="0" err="1"/>
              <a:t>смішно</a:t>
            </a:r>
            <a:br>
              <a:rPr lang="ru-RU" sz="3200" spc="530" dirty="0"/>
            </a:br>
            <a:r>
              <a:rPr lang="ru-RU" sz="3200" spc="530" dirty="0"/>
              <a:t> </a:t>
            </a:r>
            <a:br>
              <a:rPr lang="ru-RU" sz="3200" spc="530" dirty="0"/>
            </a:br>
            <a:r>
              <a:rPr lang="ru-RU" sz="3200" spc="530" dirty="0"/>
              <a:t>8/10</a:t>
            </a:r>
            <a:endParaRPr lang="en-US" sz="3200" spc="530" dirty="0"/>
          </a:p>
        </p:txBody>
      </p:sp>
      <p:pic>
        <p:nvPicPr>
          <p:cNvPr id="2050" name="Picture 2" descr="SQL Injection MEMExplained. Learning about SQL Injection with memes | by  Aman Garg (heizaman) | Medium | Medium">
            <a:extLst>
              <a:ext uri="{FF2B5EF4-FFF2-40B4-BE49-F238E27FC236}">
                <a16:creationId xmlns:a16="http://schemas.microsoft.com/office/drawing/2014/main" id="{BB4DD9DD-B5D6-9142-9FEF-204BE52B5D5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755360"/>
            <a:ext cx="4733925" cy="5359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449266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7" name="Rectangle 1056">
            <a:extLst>
              <a:ext uri="{FF2B5EF4-FFF2-40B4-BE49-F238E27FC236}">
                <a16:creationId xmlns:a16="http://schemas.microsoft.com/office/drawing/2014/main" id="{FAFDCCA3-5CE7-058C-1962-A071B764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Content Placeholder 1043">
            <a:extLst>
              <a:ext uri="{FF2B5EF4-FFF2-40B4-BE49-F238E27FC236}">
                <a16:creationId xmlns:a16="http://schemas.microsoft.com/office/drawing/2014/main" id="{E71F4C0E-EDEB-D8E4-88D0-6EF2F6C05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90881"/>
            <a:ext cx="4328160" cy="30527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4800" dirty="0"/>
              <a:t>10/10 </a:t>
            </a:r>
            <a:endParaRPr lang="en-US" sz="4800" dirty="0"/>
          </a:p>
        </p:txBody>
      </p:sp>
      <p:sp>
        <p:nvSpPr>
          <p:cNvPr id="1059" name="Rectangle 1058">
            <a:extLst>
              <a:ext uri="{FF2B5EF4-FFF2-40B4-BE49-F238E27FC236}">
                <a16:creationId xmlns:a16="http://schemas.microsoft.com/office/drawing/2014/main" id="{1BF24CF1-EE7F-86B3-94A8-3CD26A1AD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5243" y="936887"/>
            <a:ext cx="4490823" cy="4337163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SQL Injection Fools Speed Traps And Clears Your Record | Hackaday">
            <a:extLst>
              <a:ext uri="{FF2B5EF4-FFF2-40B4-BE49-F238E27FC236}">
                <a16:creationId xmlns:a16="http://schemas.microsoft.com/office/drawing/2014/main" id="{069160FD-51CC-584F-B70A-ED14CA77F5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8" r="12784" b="-1"/>
          <a:stretch/>
        </p:blipFill>
        <p:spPr bwMode="auto">
          <a:xfrm>
            <a:off x="6096000" y="658029"/>
            <a:ext cx="5738283" cy="5541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0830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D1E612-5A7A-4043-90BA-9A023E0C4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План доповіді</a:t>
            </a:r>
            <a:endParaRPr lang="nl-UA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609446C-35B4-3444-9AC1-5275569DD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uk-UA" dirty="0"/>
              <a:t>Що таке </a:t>
            </a:r>
            <a:r>
              <a:rPr lang="en-US" dirty="0"/>
              <a:t>SQL Injection?</a:t>
            </a:r>
          </a:p>
          <a:p>
            <a:pPr marL="342900" indent="-342900">
              <a:buAutoNum type="arabicPeriod"/>
            </a:pPr>
            <a:r>
              <a:rPr lang="en-US" dirty="0" err="1"/>
              <a:t>Д</a:t>
            </a:r>
            <a:r>
              <a:rPr lang="uk-UA" dirty="0"/>
              <a:t>о чого може призвести </a:t>
            </a:r>
            <a:r>
              <a:rPr lang="en-US" dirty="0"/>
              <a:t>SQL Injection.</a:t>
            </a:r>
          </a:p>
          <a:p>
            <a:pPr marL="342900" indent="-342900">
              <a:buAutoNum type="arabicPeriod"/>
            </a:pPr>
            <a:r>
              <a:rPr lang="en-US" dirty="0" err="1"/>
              <a:t>П</a:t>
            </a:r>
            <a:r>
              <a:rPr lang="ru-RU" dirty="0" err="1"/>
              <a:t>риклади</a:t>
            </a:r>
            <a:r>
              <a:rPr lang="ru-RU" dirty="0"/>
              <a:t>.</a:t>
            </a:r>
          </a:p>
          <a:p>
            <a:pPr marL="342900" indent="-342900">
              <a:buAutoNum type="arabicPeriod"/>
            </a:pPr>
            <a:r>
              <a:rPr lang="ru-RU" dirty="0"/>
              <a:t>Як з </a:t>
            </a:r>
            <a:r>
              <a:rPr lang="ru-RU" dirty="0" err="1"/>
              <a:t>цим</a:t>
            </a:r>
            <a:r>
              <a:rPr lang="ru-RU" dirty="0"/>
              <a:t> </a:t>
            </a:r>
            <a:r>
              <a:rPr lang="ru-RU" dirty="0" err="1"/>
              <a:t>боротись</a:t>
            </a:r>
            <a:r>
              <a:rPr lang="ru-RU" dirty="0"/>
              <a:t>?</a:t>
            </a:r>
          </a:p>
          <a:p>
            <a:pPr marL="342900" indent="-342900">
              <a:buAutoNum type="arabicPeriod"/>
            </a:pPr>
            <a:r>
              <a:rPr lang="ru-RU" dirty="0"/>
              <a:t>Наш приклад.</a:t>
            </a:r>
            <a:endParaRPr lang="nl-UA" dirty="0"/>
          </a:p>
        </p:txBody>
      </p:sp>
    </p:spTree>
    <p:extLst>
      <p:ext uri="{BB962C8B-B14F-4D97-AF65-F5344CB8AC3E}">
        <p14:creationId xmlns:p14="http://schemas.microsoft.com/office/powerpoint/2010/main" val="271731404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74D5B5-125F-864C-A686-9298BB10D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таке</a:t>
            </a:r>
            <a:r>
              <a:rPr lang="ru-RU" dirty="0"/>
              <a:t> </a:t>
            </a:r>
            <a:r>
              <a:rPr lang="ru-RU" dirty="0" err="1"/>
              <a:t>S</a:t>
            </a:r>
            <a:r>
              <a:rPr lang="en-US" dirty="0"/>
              <a:t>QLI?</a:t>
            </a:r>
            <a:endParaRPr lang="nl-UA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A24C7E-CA70-AB4A-87AC-B73E14785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UA" dirty="0"/>
              <a:t>SQLI – </a:t>
            </a:r>
            <a:r>
              <a:rPr lang="uk-UA" dirty="0"/>
              <a:t>це вразливість, що може дозволити зловмисникам мати доступ до даних з ресурсу, до якої вони не повинні мати доступу. </a:t>
            </a:r>
            <a:endParaRPr lang="nl-UA" dirty="0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D6D58B44-8B95-3418-A70F-3BEFA791B4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7"/>
          <a:stretch/>
        </p:blipFill>
        <p:spPr>
          <a:xfrm>
            <a:off x="2590820" y="3225414"/>
            <a:ext cx="6457930" cy="363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61602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F6ACE9-D8AB-0F48-8CB5-30CEC25F1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Загрози S</a:t>
            </a:r>
            <a:r>
              <a:rPr lang="en-US" dirty="0"/>
              <a:t>QLI</a:t>
            </a:r>
            <a:endParaRPr lang="nl-UA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6586252-ACAD-9248-BDB8-C8CA0D25E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uk-UA" dirty="0"/>
              <a:t>Вдала атака може призвести до:</a:t>
            </a:r>
            <a:endParaRPr lang="nl-NL" dirty="0"/>
          </a:p>
          <a:p>
            <a:pPr marL="0" indent="0">
              <a:buNone/>
            </a:pPr>
            <a:r>
              <a:rPr lang="uk-UA" dirty="0"/>
              <a:t>1.</a:t>
            </a:r>
            <a:r>
              <a:rPr lang="en-US" dirty="0"/>
              <a:t> </a:t>
            </a:r>
            <a:r>
              <a:rPr lang="uk-UA" dirty="0"/>
              <a:t>Доступ зловмисників до паролів адміністрації</a:t>
            </a:r>
            <a:r>
              <a:rPr lang="nl-NL" dirty="0"/>
              <a:t>.</a:t>
            </a:r>
          </a:p>
          <a:p>
            <a:pPr marL="0" indent="0">
              <a:buNone/>
            </a:pPr>
            <a:r>
              <a:rPr lang="uk-UA" dirty="0"/>
              <a:t>2. Знищення чи пошкодження бази даних.</a:t>
            </a:r>
            <a:endParaRPr lang="nl-NL" dirty="0"/>
          </a:p>
          <a:p>
            <a:pPr marL="0" indent="0">
              <a:buNone/>
            </a:pPr>
            <a:r>
              <a:rPr lang="uk-UA" dirty="0"/>
              <a:t>3. Компрометування приватної інформації користувачів.</a:t>
            </a:r>
            <a:endParaRPr lang="nl-NL" dirty="0"/>
          </a:p>
          <a:p>
            <a:pPr marL="0" indent="0">
              <a:buNone/>
            </a:pPr>
            <a:endParaRPr lang="nl-UA" dirty="0"/>
          </a:p>
        </p:txBody>
      </p:sp>
    </p:spTree>
    <p:extLst>
      <p:ext uri="{BB962C8B-B14F-4D97-AF65-F5344CB8AC3E}">
        <p14:creationId xmlns:p14="http://schemas.microsoft.com/office/powerpoint/2010/main" val="216262996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78DC1FE-8814-4858-2D62-947BC8044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6B968A-A417-B33C-613C-7B1B45542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198" y="931857"/>
            <a:ext cx="5670400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E6F0C41-176D-714A-9A7F-F6FD63E1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279153"/>
            <a:ext cx="5689198" cy="1150329"/>
          </a:xfrm>
        </p:spPr>
        <p:txBody>
          <a:bodyPr>
            <a:normAutofit/>
          </a:bodyPr>
          <a:lstStyle/>
          <a:p>
            <a:pPr algn="ctr"/>
            <a:r>
              <a:rPr lang="nl-UA" dirty="0"/>
              <a:t>П</a:t>
            </a:r>
            <a:r>
              <a:rPr lang="uk-UA" dirty="0" err="1"/>
              <a:t>риклад</a:t>
            </a:r>
            <a:r>
              <a:rPr lang="uk-UA" dirty="0"/>
              <a:t> 1</a:t>
            </a:r>
            <a:endParaRPr lang="nl-UA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D83209F-43B5-0A04-4449-ECF2E22A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446" y="2890881"/>
            <a:ext cx="4227462" cy="2633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dirty="0"/>
              <a:t>Можна отримати </a:t>
            </a:r>
            <a:r>
              <a:rPr lang="en-US" dirty="0" err="1"/>
              <a:t>н</a:t>
            </a:r>
            <a:r>
              <a:rPr lang="uk-UA" dirty="0" err="1"/>
              <a:t>евипущені</a:t>
            </a:r>
            <a:r>
              <a:rPr lang="uk-UA" dirty="0"/>
              <a:t> продукти, бо знак </a:t>
            </a:r>
            <a:r>
              <a:rPr lang="en-US" dirty="0"/>
              <a:t>’--’ </a:t>
            </a:r>
            <a:r>
              <a:rPr lang="en-US" dirty="0" err="1"/>
              <a:t>і</a:t>
            </a:r>
            <a:r>
              <a:rPr lang="uk-UA" dirty="0" err="1"/>
              <a:t>гнорує</a:t>
            </a:r>
            <a:r>
              <a:rPr lang="uk-UA" dirty="0"/>
              <a:t> виконання наступної частини запиту.</a:t>
            </a:r>
            <a:endParaRPr lang="en-US" dirty="0"/>
          </a:p>
        </p:txBody>
      </p:sp>
      <p:pic>
        <p:nvPicPr>
          <p:cNvPr id="4" name="Tijdelijke aanduiding voor inhoud 3" descr="Afbeelding met tekst, Lettertype, schermopname&#10;&#10;Automatisch gegenereerde beschrijving">
            <a:extLst>
              <a:ext uri="{FF2B5EF4-FFF2-40B4-BE49-F238E27FC236}">
                <a16:creationId xmlns:a16="http://schemas.microsoft.com/office/drawing/2014/main" id="{C46E64B7-A71E-E548-9F99-5EAB045E0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7704" y="3509434"/>
            <a:ext cx="3739896" cy="1234165"/>
          </a:xfrm>
          <a:prstGeom prst="rect">
            <a:avLst/>
          </a:prstGeom>
        </p:spPr>
      </p:pic>
      <p:pic>
        <p:nvPicPr>
          <p:cNvPr id="5" name="Afbeelding 4" descr="Afbeelding met tekst, schermopname, Lettertype&#10;&#10;Automatisch gegenereerde beschrijving">
            <a:extLst>
              <a:ext uri="{FF2B5EF4-FFF2-40B4-BE49-F238E27FC236}">
                <a16:creationId xmlns:a16="http://schemas.microsoft.com/office/drawing/2014/main" id="{39F15837-7CFA-2A40-B210-32901D3CF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704" y="1226176"/>
            <a:ext cx="3739896" cy="212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03726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6F0C41-176D-714A-9A7F-F6FD63E1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279153"/>
            <a:ext cx="5689198" cy="1150329"/>
          </a:xfrm>
        </p:spPr>
        <p:txBody>
          <a:bodyPr>
            <a:normAutofit/>
          </a:bodyPr>
          <a:lstStyle/>
          <a:p>
            <a:pPr algn="ctr"/>
            <a:r>
              <a:rPr lang="nl-UA" dirty="0"/>
              <a:t>П</a:t>
            </a:r>
            <a:r>
              <a:rPr lang="uk-UA" dirty="0" err="1"/>
              <a:t>риклад</a:t>
            </a:r>
            <a:r>
              <a:rPr lang="uk-UA" dirty="0"/>
              <a:t> 2</a:t>
            </a:r>
            <a:endParaRPr lang="nl-UA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D83209F-43B5-0A04-4449-ECF2E22A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446" y="2890881"/>
            <a:ext cx="4227462" cy="2633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А так ми </a:t>
            </a:r>
            <a:r>
              <a:rPr lang="ru-RU" dirty="0" err="1"/>
              <a:t>можемо</a:t>
            </a:r>
            <a:r>
              <a:rPr lang="ru-RU" dirty="0"/>
              <a:t> </a:t>
            </a:r>
            <a:r>
              <a:rPr lang="ru-RU" dirty="0" err="1"/>
              <a:t>ще</a:t>
            </a:r>
            <a:r>
              <a:rPr lang="ru-RU" dirty="0"/>
              <a:t> і </a:t>
            </a:r>
            <a:r>
              <a:rPr lang="ru-RU" dirty="0" err="1"/>
              <a:t>добрати</a:t>
            </a:r>
            <a:r>
              <a:rPr lang="ru-RU" dirty="0"/>
              <a:t> </a:t>
            </a:r>
            <a:r>
              <a:rPr lang="ru-RU" dirty="0" err="1"/>
              <a:t>категорії</a:t>
            </a:r>
            <a:r>
              <a:rPr lang="ru-RU" dirty="0"/>
              <a:t>, до </a:t>
            </a:r>
            <a:r>
              <a:rPr lang="ru-RU" dirty="0" err="1"/>
              <a:t>яких</a:t>
            </a:r>
            <a:r>
              <a:rPr lang="ru-RU" dirty="0"/>
              <a:t> ми не факт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повинні</a:t>
            </a:r>
            <a:r>
              <a:rPr lang="ru-RU" dirty="0"/>
              <a:t> </a:t>
            </a:r>
            <a:r>
              <a:rPr lang="ru-RU" dirty="0" err="1"/>
              <a:t>мати</a:t>
            </a:r>
            <a:r>
              <a:rPr lang="ru-RU" dirty="0"/>
              <a:t> доступ.</a:t>
            </a:r>
            <a:endParaRPr lang="en-US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7BA87B31-9A56-6B48-A24A-5D33C6AF3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908" y="1954329"/>
            <a:ext cx="5181600" cy="297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92079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6F0C41-176D-714A-9A7F-F6FD63E1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279153"/>
            <a:ext cx="4500791" cy="1150329"/>
          </a:xfrm>
        </p:spPr>
        <p:txBody>
          <a:bodyPr>
            <a:normAutofit/>
          </a:bodyPr>
          <a:lstStyle/>
          <a:p>
            <a:pPr algn="ctr"/>
            <a:r>
              <a:rPr lang="nl-UA" dirty="0"/>
              <a:t>П</a:t>
            </a:r>
            <a:r>
              <a:rPr lang="uk-UA" dirty="0" err="1"/>
              <a:t>риклад</a:t>
            </a:r>
            <a:r>
              <a:rPr lang="uk-UA" dirty="0"/>
              <a:t> 3</a:t>
            </a:r>
            <a:endParaRPr lang="nl-UA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D83209F-43B5-0A04-4449-ECF2E22A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446" y="2890881"/>
            <a:ext cx="3608779" cy="2633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dirty="0"/>
              <a:t>Таким чином можна отримати доступ до системи без знання паролю.</a:t>
            </a:r>
            <a:endParaRPr lang="en-US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2BAE69E7-4A5D-F840-A521-4D5DB182A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388" y="3733850"/>
            <a:ext cx="5689198" cy="1844997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BF377581-1117-104A-AADD-C5798C8AB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5191" y="1279153"/>
            <a:ext cx="5660395" cy="1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58196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6E6146-76A1-964E-BFBC-04005159D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/>
              <a:t>S</a:t>
            </a:r>
            <a:r>
              <a:rPr lang="en-US" dirty="0"/>
              <a:t>QLI </a:t>
            </a:r>
            <a:r>
              <a:rPr lang="uk-UA" dirty="0"/>
              <a:t>через </a:t>
            </a:r>
            <a:r>
              <a:rPr lang="uk-UA" dirty="0" err="1"/>
              <a:t>U</a:t>
            </a:r>
            <a:r>
              <a:rPr lang="en-US" dirty="0"/>
              <a:t>NION</a:t>
            </a:r>
            <a:endParaRPr lang="nl-UA" dirty="0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A216C167-C0BB-9B43-A3B8-4AFFFC0885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8970" y="2483138"/>
            <a:ext cx="6649222" cy="314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70383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15D1D1-CE8B-5C43-B929-9A1E0DB01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UA" dirty="0"/>
              <a:t>BLIND SQLI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3DA1281-18CE-E346-A3AB-8FBD40F06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B</a:t>
            </a:r>
            <a:r>
              <a:rPr lang="en-US" dirty="0" err="1"/>
              <a:t>lind</a:t>
            </a:r>
            <a:r>
              <a:rPr lang="ru-RU" dirty="0"/>
              <a:t> </a:t>
            </a:r>
            <a:r>
              <a:rPr lang="nl-NL" dirty="0"/>
              <a:t>SQLI</a:t>
            </a:r>
            <a:r>
              <a:rPr lang="ru-RU" dirty="0"/>
              <a:t> </a:t>
            </a:r>
            <a:r>
              <a:rPr lang="ru-RU" dirty="0" err="1"/>
              <a:t>виникає</a:t>
            </a:r>
            <a:r>
              <a:rPr lang="ru-RU" dirty="0"/>
              <a:t>, коли </a:t>
            </a:r>
            <a:r>
              <a:rPr lang="ru-RU" dirty="0" err="1"/>
              <a:t>програма</a:t>
            </a:r>
            <a:r>
              <a:rPr lang="ru-RU" dirty="0"/>
              <a:t> </a:t>
            </a:r>
            <a:r>
              <a:rPr lang="ru-RU" dirty="0" err="1"/>
              <a:t>вразлива</a:t>
            </a:r>
            <a:r>
              <a:rPr lang="ru-RU" dirty="0"/>
              <a:t> на </a:t>
            </a:r>
            <a:r>
              <a:rPr lang="nl-NL" dirty="0"/>
              <a:t>SQLI</a:t>
            </a:r>
            <a:r>
              <a:rPr lang="ru-RU" dirty="0"/>
              <a:t>, але </a:t>
            </a:r>
            <a:r>
              <a:rPr lang="ru-RU" dirty="0" err="1"/>
              <a:t>її</a:t>
            </a:r>
            <a:r>
              <a:rPr lang="ru-RU" dirty="0"/>
              <a:t> </a:t>
            </a:r>
            <a:r>
              <a:rPr lang="nl-NL" dirty="0"/>
              <a:t>HTTP-</a:t>
            </a:r>
            <a:r>
              <a:rPr lang="ru-RU" dirty="0" err="1"/>
              <a:t>відповіді</a:t>
            </a:r>
            <a:r>
              <a:rPr lang="ru-RU" dirty="0"/>
              <a:t> не </a:t>
            </a:r>
            <a:r>
              <a:rPr lang="ru-RU" dirty="0" err="1"/>
              <a:t>містять</a:t>
            </a:r>
            <a:r>
              <a:rPr lang="ru-RU" dirty="0"/>
              <a:t> </a:t>
            </a:r>
            <a:r>
              <a:rPr lang="ru-RU" dirty="0" err="1"/>
              <a:t>результати</a:t>
            </a:r>
            <a:r>
              <a:rPr lang="ru-RU" dirty="0"/>
              <a:t> </a:t>
            </a:r>
            <a:r>
              <a:rPr lang="ru-RU" dirty="0" err="1"/>
              <a:t>відповідного</a:t>
            </a:r>
            <a:r>
              <a:rPr lang="ru-RU" dirty="0"/>
              <a:t> </a:t>
            </a:r>
            <a:r>
              <a:rPr lang="nl-NL" dirty="0"/>
              <a:t>SQL-</a:t>
            </a:r>
            <a:r>
              <a:rPr lang="ru-RU" dirty="0" err="1"/>
              <a:t>запиту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деталі</a:t>
            </a:r>
            <a:r>
              <a:rPr lang="ru-RU" dirty="0"/>
              <a:t> будь-</a:t>
            </a:r>
            <a:r>
              <a:rPr lang="ru-RU" dirty="0" err="1"/>
              <a:t>яких</a:t>
            </a:r>
            <a:r>
              <a:rPr lang="ru-RU" dirty="0"/>
              <a:t> </a:t>
            </a:r>
            <a:r>
              <a:rPr lang="ru-RU" dirty="0" err="1"/>
              <a:t>помилок</a:t>
            </a:r>
            <a:r>
              <a:rPr lang="ru-RU" dirty="0"/>
              <a:t> </a:t>
            </a:r>
            <a:r>
              <a:rPr lang="ru-RU" dirty="0" err="1"/>
              <a:t>бази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. </a:t>
            </a:r>
            <a:r>
              <a:rPr lang="ru-RU" dirty="0" err="1"/>
              <a:t>Багато</a:t>
            </a:r>
            <a:r>
              <a:rPr lang="ru-RU" dirty="0"/>
              <a:t> </a:t>
            </a:r>
            <a:r>
              <a:rPr lang="ru-RU" dirty="0" err="1"/>
              <a:t>технік</a:t>
            </a:r>
            <a:r>
              <a:rPr lang="ru-RU" dirty="0"/>
              <a:t>, таких як атаки </a:t>
            </a:r>
            <a:r>
              <a:rPr lang="nl-NL" dirty="0"/>
              <a:t>UNION, </a:t>
            </a:r>
            <a:r>
              <a:rPr lang="ru-RU" dirty="0"/>
              <a:t>не </a:t>
            </a:r>
            <a:r>
              <a:rPr lang="ru-RU" dirty="0" err="1"/>
              <a:t>є</a:t>
            </a:r>
            <a:r>
              <a:rPr lang="ru-RU" dirty="0"/>
              <a:t> </a:t>
            </a:r>
            <a:r>
              <a:rPr lang="ru-RU" dirty="0" err="1"/>
              <a:t>ефективними</a:t>
            </a:r>
            <a:r>
              <a:rPr lang="ru-RU" dirty="0"/>
              <a:t> при </a:t>
            </a:r>
            <a:r>
              <a:rPr lang="ru-RU" dirty="0" err="1"/>
              <a:t>використанні</a:t>
            </a:r>
            <a:r>
              <a:rPr lang="ru-RU" dirty="0"/>
              <a:t> </a:t>
            </a:r>
            <a:r>
              <a:rPr lang="en-US" dirty="0"/>
              <a:t>blind</a:t>
            </a:r>
            <a:r>
              <a:rPr lang="ru-RU" dirty="0"/>
              <a:t> </a:t>
            </a:r>
            <a:r>
              <a:rPr lang="ru-RU" dirty="0" err="1"/>
              <a:t>вразливостей</a:t>
            </a:r>
            <a:r>
              <a:rPr lang="ru-RU" dirty="0"/>
              <a:t> </a:t>
            </a:r>
            <a:r>
              <a:rPr lang="nl-NL" dirty="0"/>
              <a:t>SQL</a:t>
            </a:r>
            <a:r>
              <a:rPr lang="en-US" dirty="0"/>
              <a:t>I</a:t>
            </a:r>
            <a:r>
              <a:rPr lang="ru-RU" dirty="0"/>
              <a:t>. </a:t>
            </a:r>
            <a:endParaRPr lang="en-US" dirty="0"/>
          </a:p>
          <a:p>
            <a:pPr marL="0" indent="0">
              <a:buNone/>
            </a:pPr>
            <a:r>
              <a:rPr lang="ru-RU" dirty="0" err="1"/>
              <a:t>Проте</a:t>
            </a:r>
            <a:r>
              <a:rPr lang="ru-RU" dirty="0"/>
              <a:t> все </a:t>
            </a:r>
            <a:r>
              <a:rPr lang="ru-RU" dirty="0" err="1"/>
              <a:t>ще</a:t>
            </a:r>
            <a:r>
              <a:rPr lang="ru-RU" dirty="0"/>
              <a:t> </a:t>
            </a:r>
            <a:r>
              <a:rPr lang="ru-RU" dirty="0" err="1"/>
              <a:t>можливо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сліпу</a:t>
            </a:r>
            <a:r>
              <a:rPr lang="ru-RU" dirty="0"/>
              <a:t> </a:t>
            </a:r>
            <a:r>
              <a:rPr lang="nl-NL" dirty="0"/>
              <a:t>SQL</a:t>
            </a:r>
            <a:r>
              <a:rPr lang="en-US" dirty="0"/>
              <a:t>I </a:t>
            </a:r>
            <a:r>
              <a:rPr lang="ru-RU" dirty="0"/>
              <a:t>для доступу до </a:t>
            </a:r>
            <a:r>
              <a:rPr lang="ru-RU" dirty="0" err="1"/>
              <a:t>несанкціонованих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, але для </a:t>
            </a:r>
            <a:r>
              <a:rPr lang="ru-RU" dirty="0" err="1"/>
              <a:t>цього</a:t>
            </a:r>
            <a:r>
              <a:rPr lang="ru-RU" dirty="0"/>
              <a:t> </a:t>
            </a:r>
            <a:r>
              <a:rPr lang="ru-RU" dirty="0" err="1"/>
              <a:t>необхідно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</a:t>
            </a:r>
            <a:r>
              <a:rPr lang="ru-RU" dirty="0" err="1"/>
              <a:t>інші</a:t>
            </a:r>
            <a:r>
              <a:rPr lang="ru-RU" dirty="0"/>
              <a:t> </a:t>
            </a:r>
            <a:r>
              <a:rPr lang="ru-RU" dirty="0" err="1"/>
              <a:t>техніки</a:t>
            </a:r>
            <a:r>
              <a:rPr lang="ru-RU" dirty="0"/>
              <a:t>.</a:t>
            </a:r>
            <a:endParaRPr lang="nl-UA" dirty="0"/>
          </a:p>
        </p:txBody>
      </p:sp>
    </p:spTree>
    <p:extLst>
      <p:ext uri="{BB962C8B-B14F-4D97-AF65-F5344CB8AC3E}">
        <p14:creationId xmlns:p14="http://schemas.microsoft.com/office/powerpoint/2010/main" val="1125382175"/>
      </p:ext>
    </p:extLst>
  </p:cSld>
  <p:clrMapOvr>
    <a:masterClrMapping/>
  </p:clrMapOvr>
</p:sld>
</file>

<file path=ppt/theme/theme1.xml><?xml version="1.0" encoding="utf-8"?>
<a:theme xmlns:a="http://schemas.openxmlformats.org/drawingml/2006/main" name="LimelightVTI">
  <a:themeElements>
    <a:clrScheme name="AnalogousFromRegularSeed_2SEEDS">
      <a:dk1>
        <a:srgbClr val="000000"/>
      </a:dk1>
      <a:lt1>
        <a:srgbClr val="FFFFFF"/>
      </a:lt1>
      <a:dk2>
        <a:srgbClr val="2A2441"/>
      </a:dk2>
      <a:lt2>
        <a:srgbClr val="E2E8E6"/>
      </a:lt2>
      <a:accent1>
        <a:srgbClr val="D21A4B"/>
      </a:accent1>
      <a:accent2>
        <a:srgbClr val="E42CA9"/>
      </a:accent2>
      <a:accent3>
        <a:srgbClr val="E4482C"/>
      </a:accent3>
      <a:accent4>
        <a:srgbClr val="17BA5A"/>
      </a:accent4>
      <a:accent5>
        <a:srgbClr val="23B79E"/>
      </a:accent5>
      <a:accent6>
        <a:srgbClr val="1AA5D2"/>
      </a:accent6>
      <a:hlink>
        <a:srgbClr val="319379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562</Words>
  <Application>Microsoft Office PowerPoint</Application>
  <PresentationFormat>Широкоэкранный</PresentationFormat>
  <Paragraphs>48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Arial</vt:lpstr>
      <vt:lpstr>Trade Gothic Next Cond</vt:lpstr>
      <vt:lpstr>Trade Gothic Next Light</vt:lpstr>
      <vt:lpstr>LimelightVTI</vt:lpstr>
      <vt:lpstr>Атака на основі SQLInjection та засоби захисту від неї  </vt:lpstr>
      <vt:lpstr>План доповіді</vt:lpstr>
      <vt:lpstr>Що таке SQLI?</vt:lpstr>
      <vt:lpstr>Загрози SQLI</vt:lpstr>
      <vt:lpstr>Приклад 1</vt:lpstr>
      <vt:lpstr>Приклад 2</vt:lpstr>
      <vt:lpstr>Приклад 3</vt:lpstr>
      <vt:lpstr>SQLI через UNION</vt:lpstr>
      <vt:lpstr>BLIND SQLI</vt:lpstr>
      <vt:lpstr>SQLI Другого Порядку</vt:lpstr>
      <vt:lpstr>Способи боротьби (Мануально)</vt:lpstr>
      <vt:lpstr>Способи боротьби (Мануально)</vt:lpstr>
      <vt:lpstr>Способи боротьби. Запобігання використання користувацького інпуту в SQL Запиті.</vt:lpstr>
      <vt:lpstr>Способи боротьби.</vt:lpstr>
      <vt:lpstr>Способи боротьби.</vt:lpstr>
      <vt:lpstr>Наш приклад</vt:lpstr>
      <vt:lpstr>Трохи Задовгий Жарт 6/10</vt:lpstr>
      <vt:lpstr>Дуже смішно   8/10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Injection</dc:title>
  <dc:creator>Маринич Антон Олегович</dc:creator>
  <cp:lastModifiedBy>Гоголь Антон Олександрович</cp:lastModifiedBy>
  <cp:revision>29</cp:revision>
  <dcterms:created xsi:type="dcterms:W3CDTF">2024-04-16T16:12:35Z</dcterms:created>
  <dcterms:modified xsi:type="dcterms:W3CDTF">2024-04-17T09:45:50Z</dcterms:modified>
</cp:coreProperties>
</file>

<file path=docProps/thumbnail.jpeg>
</file>